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x="9144000" cy="50292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4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4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Cap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43200" y="1058400"/>
            <a:ext cx="5450400" cy="1569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800"/>
            </a:pPr>
            <a:r>
              <a:t>PDA - PERU </a:t>
            </a:r>
            <a:br/>
            <a:r>
              <a:t> 12/09/2025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12/09/2025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SPJC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BAJA</a:t>
            </a:r>
          </a:p>
        </p:txBody>
      </p:sp>
      <p:pic>
        <p:nvPicPr>
          <p:cNvPr id="6" name="Picture 5" descr="SPJC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13599"/>
            <a:ext cx="8683200" cy="165599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069600" y="669600"/>
            <a:ext cx="108000" cy="108000"/>
          </a:xfrm>
          <a:prstGeom prst="rect">
            <a:avLst/>
          </a:prstGeom>
          <a:solidFill>
            <a:srgbClr val="94CF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8" name="TextBox 7"/>
          <p:cNvSpPr txBox="1"/>
          <p:nvPr/>
        </p:nvSpPr>
        <p:spPr>
          <a:xfrm>
            <a:off x="6123600" y="619200"/>
            <a:ext cx="1440000" cy="108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800">
                <a:solidFill>
                  <a:srgbClr val="595959"/>
                </a:solidFill>
              </a:defRPr>
            </a:pPr>
            <a:r>
              <a:t>VMC</a:t>
            </a:r>
          </a:p>
        </p:txBody>
      </p:sp>
      <p:sp>
        <p:nvSpPr>
          <p:cNvPr id="9" name="Rectangle 8"/>
          <p:cNvSpPr/>
          <p:nvPr/>
        </p:nvSpPr>
        <p:spPr>
          <a:xfrm>
            <a:off x="6609600" y="669600"/>
            <a:ext cx="108000" cy="10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0" name="TextBox 9"/>
          <p:cNvSpPr txBox="1"/>
          <p:nvPr/>
        </p:nvSpPr>
        <p:spPr>
          <a:xfrm>
            <a:off x="6663600" y="619200"/>
            <a:ext cx="1440000" cy="108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800">
                <a:solidFill>
                  <a:srgbClr val="595959"/>
                </a:solidFill>
              </a:defRPr>
            </a:pPr>
            <a:r>
              <a:t>IMC/MET adversa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689600" y="669600"/>
            <a:ext cx="108000" cy="10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2" name="TextBox 11"/>
          <p:cNvSpPr txBox="1"/>
          <p:nvPr/>
        </p:nvSpPr>
        <p:spPr>
          <a:xfrm>
            <a:off x="7743600" y="619200"/>
            <a:ext cx="1440000" cy="108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800">
                <a:solidFill>
                  <a:srgbClr val="595959"/>
                </a:solidFill>
              </a:defRPr>
            </a:pPr>
            <a:r>
              <a:t>Majo mínimos / Cerrado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75200" y="2455200"/>
            <a:ext cx="2088000" cy="72000"/>
          </a:xfrm>
          <a:prstGeom prst="rect">
            <a:avLst/>
          </a:prstGeom>
          <a:solidFill>
            <a:srgbClr val="C8C8C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4" name="Rectangle 13"/>
          <p:cNvSpPr/>
          <p:nvPr/>
        </p:nvSpPr>
        <p:spPr>
          <a:xfrm>
            <a:off x="2563200" y="2455200"/>
            <a:ext cx="2088000" cy="72000"/>
          </a:xfrm>
          <a:prstGeom prst="rect">
            <a:avLst/>
          </a:prstGeom>
          <a:solidFill>
            <a:srgbClr val="C8C8C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5" name="Rectangle 14"/>
          <p:cNvSpPr/>
          <p:nvPr/>
        </p:nvSpPr>
        <p:spPr>
          <a:xfrm>
            <a:off x="4651200" y="2455200"/>
            <a:ext cx="2088000" cy="72000"/>
          </a:xfrm>
          <a:prstGeom prst="rect">
            <a:avLst/>
          </a:prstGeom>
          <a:solidFill>
            <a:srgbClr val="C8C8C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6" name="Rectangle 15"/>
          <p:cNvSpPr/>
          <p:nvPr/>
        </p:nvSpPr>
        <p:spPr>
          <a:xfrm>
            <a:off x="6739200" y="2455200"/>
            <a:ext cx="2088000" cy="72000"/>
          </a:xfrm>
          <a:prstGeom prst="rect">
            <a:avLst/>
          </a:prstGeom>
          <a:solidFill>
            <a:srgbClr val="C8C8C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7" name="TextBox 16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</a:p>
        </p:txBody>
      </p:sp>
      <p:sp>
        <p:nvSpPr>
          <p:cNvPr id="18" name="TextBox 17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12/09/2025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SPJC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BAJA</a:t>
            </a:r>
          </a:p>
        </p:txBody>
      </p:sp>
      <p:pic>
        <p:nvPicPr>
          <p:cNvPr id="6" name="Picture 5" descr="SPJC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13599"/>
            <a:ext cx="8683200" cy="165599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069600" y="669600"/>
            <a:ext cx="108000" cy="108000"/>
          </a:xfrm>
          <a:prstGeom prst="rect">
            <a:avLst/>
          </a:prstGeom>
          <a:solidFill>
            <a:srgbClr val="94CF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8" name="TextBox 7"/>
          <p:cNvSpPr txBox="1"/>
          <p:nvPr/>
        </p:nvSpPr>
        <p:spPr>
          <a:xfrm>
            <a:off x="6123600" y="619200"/>
            <a:ext cx="1440000" cy="108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800">
                <a:solidFill>
                  <a:srgbClr val="595959"/>
                </a:solidFill>
              </a:defRPr>
            </a:pPr>
            <a:r>
              <a:t>VMC</a:t>
            </a:r>
          </a:p>
        </p:txBody>
      </p:sp>
      <p:sp>
        <p:nvSpPr>
          <p:cNvPr id="9" name="Rectangle 8"/>
          <p:cNvSpPr/>
          <p:nvPr/>
        </p:nvSpPr>
        <p:spPr>
          <a:xfrm>
            <a:off x="6609600" y="669600"/>
            <a:ext cx="108000" cy="10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0" name="TextBox 9"/>
          <p:cNvSpPr txBox="1"/>
          <p:nvPr/>
        </p:nvSpPr>
        <p:spPr>
          <a:xfrm>
            <a:off x="6663600" y="619200"/>
            <a:ext cx="1440000" cy="108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800">
                <a:solidFill>
                  <a:srgbClr val="595959"/>
                </a:solidFill>
              </a:defRPr>
            </a:pPr>
            <a:r>
              <a:t>IMC/MET adversa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689600" y="669600"/>
            <a:ext cx="108000" cy="10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2" name="TextBox 11"/>
          <p:cNvSpPr txBox="1"/>
          <p:nvPr/>
        </p:nvSpPr>
        <p:spPr>
          <a:xfrm>
            <a:off x="7743600" y="619200"/>
            <a:ext cx="1440000" cy="108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800">
                <a:solidFill>
                  <a:srgbClr val="595959"/>
                </a:solidFill>
              </a:defRPr>
            </a:pPr>
            <a:r>
              <a:t>Majo mínimos / Cerrado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75200" y="2455200"/>
            <a:ext cx="2088000" cy="72000"/>
          </a:xfrm>
          <a:prstGeom prst="rect">
            <a:avLst/>
          </a:prstGeom>
          <a:solidFill>
            <a:srgbClr val="C8C8C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4" name="Rectangle 13"/>
          <p:cNvSpPr/>
          <p:nvPr/>
        </p:nvSpPr>
        <p:spPr>
          <a:xfrm>
            <a:off x="2563200" y="2455200"/>
            <a:ext cx="2088000" cy="72000"/>
          </a:xfrm>
          <a:prstGeom prst="rect">
            <a:avLst/>
          </a:prstGeom>
          <a:solidFill>
            <a:srgbClr val="C8C8C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5" name="Rectangle 14"/>
          <p:cNvSpPr/>
          <p:nvPr/>
        </p:nvSpPr>
        <p:spPr>
          <a:xfrm>
            <a:off x="4651200" y="2455200"/>
            <a:ext cx="2088000" cy="72000"/>
          </a:xfrm>
          <a:prstGeom prst="rect">
            <a:avLst/>
          </a:prstGeom>
          <a:solidFill>
            <a:srgbClr val="C8C8C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6" name="Rectangle 15"/>
          <p:cNvSpPr/>
          <p:nvPr/>
        </p:nvSpPr>
        <p:spPr>
          <a:xfrm>
            <a:off x="6739200" y="2455200"/>
            <a:ext cx="2088000" cy="72000"/>
          </a:xfrm>
          <a:prstGeom prst="rect">
            <a:avLst/>
          </a:prstGeom>
          <a:solidFill>
            <a:srgbClr val="C8C8C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7" name="TextBox 16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</a:p>
        </p:txBody>
      </p:sp>
      <p:sp>
        <p:nvSpPr>
          <p:cNvPr id="18" name="TextBox 17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12/09/2025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SPJC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BAJA</a:t>
            </a:r>
          </a:p>
        </p:txBody>
      </p:sp>
      <p:pic>
        <p:nvPicPr>
          <p:cNvPr id="6" name="Picture 5" descr="SPJC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13599"/>
            <a:ext cx="8683200" cy="165599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069600" y="669600"/>
            <a:ext cx="108000" cy="108000"/>
          </a:xfrm>
          <a:prstGeom prst="rect">
            <a:avLst/>
          </a:prstGeom>
          <a:solidFill>
            <a:srgbClr val="94CF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8" name="TextBox 7"/>
          <p:cNvSpPr txBox="1"/>
          <p:nvPr/>
        </p:nvSpPr>
        <p:spPr>
          <a:xfrm>
            <a:off x="6123600" y="619200"/>
            <a:ext cx="1440000" cy="108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800">
                <a:solidFill>
                  <a:srgbClr val="595959"/>
                </a:solidFill>
              </a:defRPr>
            </a:pPr>
            <a:r>
              <a:t>VMC</a:t>
            </a:r>
          </a:p>
        </p:txBody>
      </p:sp>
      <p:sp>
        <p:nvSpPr>
          <p:cNvPr id="9" name="Rectangle 8"/>
          <p:cNvSpPr/>
          <p:nvPr/>
        </p:nvSpPr>
        <p:spPr>
          <a:xfrm>
            <a:off x="6609600" y="669600"/>
            <a:ext cx="108000" cy="10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0" name="TextBox 9"/>
          <p:cNvSpPr txBox="1"/>
          <p:nvPr/>
        </p:nvSpPr>
        <p:spPr>
          <a:xfrm>
            <a:off x="6663600" y="619200"/>
            <a:ext cx="1440000" cy="108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800">
                <a:solidFill>
                  <a:srgbClr val="595959"/>
                </a:solidFill>
              </a:defRPr>
            </a:pPr>
            <a:r>
              <a:t>IMC/MET adversa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689600" y="669600"/>
            <a:ext cx="108000" cy="10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2" name="TextBox 11"/>
          <p:cNvSpPr txBox="1"/>
          <p:nvPr/>
        </p:nvSpPr>
        <p:spPr>
          <a:xfrm>
            <a:off x="7743600" y="619200"/>
            <a:ext cx="1440000" cy="108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800">
                <a:solidFill>
                  <a:srgbClr val="595959"/>
                </a:solidFill>
              </a:defRPr>
            </a:pPr>
            <a:r>
              <a:t>Majo mínimos / Cerrado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75200" y="2455200"/>
            <a:ext cx="2088000" cy="72000"/>
          </a:xfrm>
          <a:prstGeom prst="rect">
            <a:avLst/>
          </a:prstGeom>
          <a:solidFill>
            <a:srgbClr val="C8C8C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4" name="Rectangle 13"/>
          <p:cNvSpPr/>
          <p:nvPr/>
        </p:nvSpPr>
        <p:spPr>
          <a:xfrm>
            <a:off x="2563200" y="2455200"/>
            <a:ext cx="2088000" cy="72000"/>
          </a:xfrm>
          <a:prstGeom prst="rect">
            <a:avLst/>
          </a:prstGeom>
          <a:solidFill>
            <a:srgbClr val="C8C8C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5" name="Rectangle 14"/>
          <p:cNvSpPr/>
          <p:nvPr/>
        </p:nvSpPr>
        <p:spPr>
          <a:xfrm>
            <a:off x="4651200" y="2455200"/>
            <a:ext cx="2088000" cy="72000"/>
          </a:xfrm>
          <a:prstGeom prst="rect">
            <a:avLst/>
          </a:prstGeom>
          <a:solidFill>
            <a:srgbClr val="C8C8C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6" name="Rectangle 15"/>
          <p:cNvSpPr/>
          <p:nvPr/>
        </p:nvSpPr>
        <p:spPr>
          <a:xfrm>
            <a:off x="6739200" y="2455200"/>
            <a:ext cx="2088000" cy="72000"/>
          </a:xfrm>
          <a:prstGeom prst="rect">
            <a:avLst/>
          </a:prstGeom>
          <a:solidFill>
            <a:srgbClr val="C8C8C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7" name="TextBox 16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</a:p>
        </p:txBody>
      </p:sp>
      <p:sp>
        <p:nvSpPr>
          <p:cNvPr id="18" name="TextBox 17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12/09/2025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SPZO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BAJA</a:t>
            </a:r>
          </a:p>
        </p:txBody>
      </p:sp>
      <p:pic>
        <p:nvPicPr>
          <p:cNvPr id="6" name="Picture 5" descr="SPZ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13599"/>
            <a:ext cx="8683200" cy="165599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069600" y="669600"/>
            <a:ext cx="108000" cy="108000"/>
          </a:xfrm>
          <a:prstGeom prst="rect">
            <a:avLst/>
          </a:prstGeom>
          <a:solidFill>
            <a:srgbClr val="94CF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8" name="TextBox 7"/>
          <p:cNvSpPr txBox="1"/>
          <p:nvPr/>
        </p:nvSpPr>
        <p:spPr>
          <a:xfrm>
            <a:off x="6123600" y="619200"/>
            <a:ext cx="1440000" cy="108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800">
                <a:solidFill>
                  <a:srgbClr val="595959"/>
                </a:solidFill>
              </a:defRPr>
            </a:pPr>
            <a:r>
              <a:t>VMC</a:t>
            </a:r>
          </a:p>
        </p:txBody>
      </p:sp>
      <p:sp>
        <p:nvSpPr>
          <p:cNvPr id="9" name="Rectangle 8"/>
          <p:cNvSpPr/>
          <p:nvPr/>
        </p:nvSpPr>
        <p:spPr>
          <a:xfrm>
            <a:off x="6609600" y="669600"/>
            <a:ext cx="108000" cy="10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0" name="TextBox 9"/>
          <p:cNvSpPr txBox="1"/>
          <p:nvPr/>
        </p:nvSpPr>
        <p:spPr>
          <a:xfrm>
            <a:off x="6663600" y="619200"/>
            <a:ext cx="1440000" cy="108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800">
                <a:solidFill>
                  <a:srgbClr val="595959"/>
                </a:solidFill>
              </a:defRPr>
            </a:pPr>
            <a:r>
              <a:t>IMC/MET adversa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689600" y="669600"/>
            <a:ext cx="108000" cy="10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2" name="TextBox 11"/>
          <p:cNvSpPr txBox="1"/>
          <p:nvPr/>
        </p:nvSpPr>
        <p:spPr>
          <a:xfrm>
            <a:off x="7743600" y="619200"/>
            <a:ext cx="1440000" cy="108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800">
                <a:solidFill>
                  <a:srgbClr val="595959"/>
                </a:solidFill>
              </a:defRPr>
            </a:pPr>
            <a:r>
              <a:t>Majo mínimos / Cerrado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75200" y="2455200"/>
            <a:ext cx="2088000" cy="72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4" name="Rectangle 13"/>
          <p:cNvSpPr/>
          <p:nvPr/>
        </p:nvSpPr>
        <p:spPr>
          <a:xfrm>
            <a:off x="2563200" y="2455200"/>
            <a:ext cx="2088000" cy="72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5" name="Rectangle 14"/>
          <p:cNvSpPr/>
          <p:nvPr/>
        </p:nvSpPr>
        <p:spPr>
          <a:xfrm>
            <a:off x="4651200" y="2455200"/>
            <a:ext cx="2088000" cy="72000"/>
          </a:xfrm>
          <a:prstGeom prst="rect">
            <a:avLst/>
          </a:prstGeom>
          <a:solidFill>
            <a:srgbClr val="94CF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6" name="Rectangle 15"/>
          <p:cNvSpPr/>
          <p:nvPr/>
        </p:nvSpPr>
        <p:spPr>
          <a:xfrm>
            <a:off x="6739200" y="2455200"/>
            <a:ext cx="2088000" cy="72000"/>
          </a:xfrm>
          <a:prstGeom prst="rect">
            <a:avLst/>
          </a:prstGeom>
          <a:solidFill>
            <a:srgbClr val="94CF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7" name="TextBox 16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</a:p>
        </p:txBody>
      </p:sp>
      <p:sp>
        <p:nvSpPr>
          <p:cNvPr id="18" name="TextBox 17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12/09/2025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SPZO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BAJA</a:t>
            </a:r>
          </a:p>
        </p:txBody>
      </p:sp>
      <p:pic>
        <p:nvPicPr>
          <p:cNvPr id="6" name="Picture 5" descr="SPZ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13599"/>
            <a:ext cx="8683200" cy="165599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069600" y="669600"/>
            <a:ext cx="108000" cy="108000"/>
          </a:xfrm>
          <a:prstGeom prst="rect">
            <a:avLst/>
          </a:prstGeom>
          <a:solidFill>
            <a:srgbClr val="94CF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8" name="TextBox 7"/>
          <p:cNvSpPr txBox="1"/>
          <p:nvPr/>
        </p:nvSpPr>
        <p:spPr>
          <a:xfrm>
            <a:off x="6123600" y="619200"/>
            <a:ext cx="1440000" cy="108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800">
                <a:solidFill>
                  <a:srgbClr val="595959"/>
                </a:solidFill>
              </a:defRPr>
            </a:pPr>
            <a:r>
              <a:t>VMC</a:t>
            </a:r>
          </a:p>
        </p:txBody>
      </p:sp>
      <p:sp>
        <p:nvSpPr>
          <p:cNvPr id="9" name="Rectangle 8"/>
          <p:cNvSpPr/>
          <p:nvPr/>
        </p:nvSpPr>
        <p:spPr>
          <a:xfrm>
            <a:off x="6609600" y="669600"/>
            <a:ext cx="108000" cy="10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0" name="TextBox 9"/>
          <p:cNvSpPr txBox="1"/>
          <p:nvPr/>
        </p:nvSpPr>
        <p:spPr>
          <a:xfrm>
            <a:off x="6663600" y="619200"/>
            <a:ext cx="1440000" cy="108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800">
                <a:solidFill>
                  <a:srgbClr val="595959"/>
                </a:solidFill>
              </a:defRPr>
            </a:pPr>
            <a:r>
              <a:t>IMC/MET adversa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689600" y="669600"/>
            <a:ext cx="108000" cy="10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2" name="TextBox 11"/>
          <p:cNvSpPr txBox="1"/>
          <p:nvPr/>
        </p:nvSpPr>
        <p:spPr>
          <a:xfrm>
            <a:off x="7743600" y="619200"/>
            <a:ext cx="1440000" cy="108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800">
                <a:solidFill>
                  <a:srgbClr val="595959"/>
                </a:solidFill>
              </a:defRPr>
            </a:pPr>
            <a:r>
              <a:t>Majo mínimos / Cerrado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75200" y="2455200"/>
            <a:ext cx="2088000" cy="72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4" name="Rectangle 13"/>
          <p:cNvSpPr/>
          <p:nvPr/>
        </p:nvSpPr>
        <p:spPr>
          <a:xfrm>
            <a:off x="2563200" y="2455200"/>
            <a:ext cx="2088000" cy="72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5" name="Rectangle 14"/>
          <p:cNvSpPr/>
          <p:nvPr/>
        </p:nvSpPr>
        <p:spPr>
          <a:xfrm>
            <a:off x="4651200" y="2455200"/>
            <a:ext cx="2088000" cy="72000"/>
          </a:xfrm>
          <a:prstGeom prst="rect">
            <a:avLst/>
          </a:prstGeom>
          <a:solidFill>
            <a:srgbClr val="94CF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6" name="Rectangle 15"/>
          <p:cNvSpPr/>
          <p:nvPr/>
        </p:nvSpPr>
        <p:spPr>
          <a:xfrm>
            <a:off x="6739200" y="2455200"/>
            <a:ext cx="2088000" cy="72000"/>
          </a:xfrm>
          <a:prstGeom prst="rect">
            <a:avLst/>
          </a:prstGeom>
          <a:solidFill>
            <a:srgbClr val="94CF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7" name="TextBox 16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</a:p>
        </p:txBody>
      </p:sp>
      <p:sp>
        <p:nvSpPr>
          <p:cNvPr id="18" name="TextBox 17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medida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39200" y="1159200"/>
          <a:ext cx="8215200" cy="109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600"/>
                <a:gridCol w="1173600"/>
                <a:gridCol w="1173600"/>
                <a:gridCol w="1173600"/>
                <a:gridCol w="1173600"/>
                <a:gridCol w="1173600"/>
                <a:gridCol w="1173600"/>
              </a:tblGrid>
              <a:tr h="10980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ORIGIN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DESTINY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MEASURE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REASON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ob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0400" y="860400"/>
            <a:ext cx="8683200" cy="11448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